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5" r:id="rId8"/>
    <p:sldId id="262" r:id="rId9"/>
    <p:sldId id="266" r:id="rId10"/>
    <p:sldId id="268" r:id="rId11"/>
    <p:sldId id="269" r:id="rId12"/>
    <p:sldId id="267" r:id="rId13"/>
    <p:sldId id="270" r:id="rId14"/>
    <p:sldId id="272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35429-3A4A-695A-FE28-A7312170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0BFB34-5256-81F8-B10A-1A549243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A8E8E-0E9E-F6E1-8848-AC9741B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68419-8345-A275-1ABC-7645FE2F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BF15C-BDDA-E61A-C88C-5177D758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67A9F-2614-17B5-95F5-F29B532B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6DB01-B336-5FD5-0F22-DD9FADF38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55CDC-48D9-DADB-18CB-2B4E3C38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8E1FE-7784-01E8-1719-5F45E7F7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8A8038-C130-8114-CD7C-DE7BD072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9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51AE2-7E3C-ED1F-2C09-7F6809DDB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978FA-2FC4-DD08-6045-B6CAB1A84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EA022-968C-3B7C-0142-16D5215D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28062-6D66-7762-78BE-ABAF0295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0F078-1749-8221-F528-F1A594BE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6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F2777-9F08-6B0E-FC04-185274C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4B26C-D3BC-FF9B-C487-CA010BC78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C92D3-33FD-937D-DA54-7FB9390D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DA274-F665-2D59-08C1-A944C3DC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DCE02-BB48-703B-9AB5-0C9A1D5C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4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41B95-6454-1B03-9FE6-6DAAB43C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A18400-8841-13DE-1529-5C4B249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9D632-5B4D-B261-F0E2-94857905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52000-C8F1-BDA6-1B77-7C2A7D7F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3FEF9-46F0-25E1-0BE5-97EED5C2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8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B2B5D-131D-1C1B-9F20-C7DE94D3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C6E7B-03E5-2ABD-A33F-B8824DE9D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6886D5-9E7A-B7EE-BD46-0B4B930F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FD212-15E1-1C2D-2D44-9C8290E2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5E0E5-EBF5-6742-A61D-38CE7FE8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0BDC7-F5F7-3BAE-136F-D23F641F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CE8D0-C986-D531-1FBC-602053CC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CCE3CE-95AE-165B-4FBE-8C3FCF8D8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B0EAB-F728-2637-8A1F-053EFDD1C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9DA54A-1636-95B9-2755-F08A2707A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17342D-C500-7E75-DC4F-948872045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CDFF7-00EB-0105-F1E1-A8CD837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495594-BB32-AB6A-4CA1-F0F5C91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150DA2-0904-9246-6075-E4E5D55F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6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2C8A8-8484-5559-4F8F-50B924DD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C6F48-F079-ACFC-2381-4DAF9AC9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938CB0-811F-E814-EBFA-983769C9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18E10-9B01-CBE7-FF6C-AD48D0EF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9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CF68CA-DADC-92CE-A37E-74AE5CE4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CAAC2-2BA7-2A01-8699-D24C14BF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3FF1A-1BC4-53A5-B7C3-A5869082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7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D6A7E-383F-DF98-2BD9-47F9D9B8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4A61C-8791-1905-4EA4-420F2C797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25F3E3-B307-EA26-0C61-6352370C0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8387D5-44F9-1A0D-CEFC-39F9437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42F2B-0658-69E7-9E1F-3DE51421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D3B43E-2487-A7A0-BF07-A01B6D64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898F4-A9BC-DCD3-6519-52798FA2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798071-7767-A894-D43E-AB55A5AE9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E3698-A945-BFF6-105B-F77ED4D41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E64CC-837F-B721-7BD6-51247021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F6A84-4F3D-F2A9-60D8-CC8A7932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D74A3-5ADA-0695-A492-2E9CC9AE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0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FE356D-5616-0568-5809-0F650074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979F1-4FA0-CD88-E06A-1B1B645B0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60619-093D-C1DC-6998-50496ED75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259E-B518-4CDA-9032-99862B74840C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9A5B6-BCE6-2234-326E-AA62BB008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819DD-A30C-6147-586F-4D5D968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6DD470-06DF-BA41-205A-8667CC853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0902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인공지능과 </a:t>
            </a:r>
            <a:br>
              <a:rPr lang="en-US" altLang="ko-KR" sz="6600" b="1" dirty="0"/>
            </a:br>
            <a:r>
              <a:rPr lang="ko-KR" altLang="en-US" sz="6600" b="1" dirty="0"/>
              <a:t>문제 해결 및 탐색전략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90B15DB-517F-8C11-13B0-8E6556C86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0577"/>
            <a:ext cx="9144000" cy="1655762"/>
          </a:xfrm>
        </p:spPr>
        <p:txBody>
          <a:bodyPr/>
          <a:lstStyle/>
          <a:p>
            <a:r>
              <a:rPr lang="en-US" altLang="ko-KR" dirty="0"/>
              <a:t>30516 </a:t>
            </a:r>
            <a:r>
              <a:rPr lang="ko-KR" altLang="en-US" dirty="0"/>
              <a:t>이수현</a:t>
            </a:r>
          </a:p>
        </p:txBody>
      </p:sp>
    </p:spTree>
    <p:extLst>
      <p:ext uri="{BB962C8B-B14F-4D97-AF65-F5344CB8AC3E}">
        <p14:creationId xmlns:p14="http://schemas.microsoft.com/office/powerpoint/2010/main" val="297303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6265D-FFC3-7F6A-AD41-F4B923BB9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0" t="43734" r="40153" b="13625"/>
          <a:stretch/>
        </p:blipFill>
        <p:spPr>
          <a:xfrm>
            <a:off x="485192" y="1586203"/>
            <a:ext cx="6167535" cy="2761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F6D30-86DB-496F-ACED-BE801FB7F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8" t="40997" r="39464" b="16363"/>
          <a:stretch/>
        </p:blipFill>
        <p:spPr>
          <a:xfrm>
            <a:off x="4460033" y="3312367"/>
            <a:ext cx="7447152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04D50E-9696-8E59-1F8A-88AAA2BC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283" y="2427809"/>
            <a:ext cx="4617098" cy="44862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같은 깊이</a:t>
            </a:r>
            <a:r>
              <a:rPr lang="en-US" altLang="ko-KR" b="1" dirty="0"/>
              <a:t>(depth1)</a:t>
            </a:r>
            <a:r>
              <a:rPr lang="ko-KR" altLang="en-US" b="1" dirty="0"/>
              <a:t>에 있는 노드 체크 후 다음 깊이</a:t>
            </a:r>
            <a:r>
              <a:rPr lang="en-US" altLang="ko-KR" b="1" dirty="0"/>
              <a:t>(depth2)</a:t>
            </a:r>
            <a:r>
              <a:rPr lang="ko-KR" altLang="en-US" b="1" dirty="0"/>
              <a:t>로 </a:t>
            </a:r>
            <a:r>
              <a:rPr lang="ko-KR" altLang="en-US" b="1" dirty="0" err="1"/>
              <a:t>넘어감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=&gt; </a:t>
            </a:r>
            <a:r>
              <a:rPr lang="ko-KR" altLang="en-US" b="1" dirty="0"/>
              <a:t>너비 우선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8AD0B-A585-9BAB-0AA3-3CB7B4D7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0" t="53962" r="39771" b="6278"/>
          <a:stretch/>
        </p:blipFill>
        <p:spPr>
          <a:xfrm>
            <a:off x="578500" y="2427809"/>
            <a:ext cx="6186196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깊이 우선 탐색</a:t>
            </a:r>
            <a:r>
              <a:rPr lang="en-US" altLang="ko-KR" b="1" dirty="0"/>
              <a:t>(DFS, Depth-first search)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펼쳐지지 않은 노드 中 가장 </a:t>
            </a:r>
            <a:r>
              <a:rPr lang="ko-KR" altLang="en-US" b="1" u="sng" dirty="0"/>
              <a:t>깊은</a:t>
            </a:r>
            <a:r>
              <a:rPr lang="ko-KR" altLang="en-US" b="1" dirty="0"/>
              <a:t> 거부터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Fringe=LIFO queue</a:t>
            </a:r>
          </a:p>
          <a:p>
            <a:pPr marL="0" indent="0">
              <a:buNone/>
            </a:pPr>
            <a:r>
              <a:rPr lang="en-US" altLang="ko-KR" b="1" dirty="0"/>
              <a:t>LIFO=Last in First 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03256-D4AE-2494-6C7C-83DE0C9C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2" t="40564" r="38317" b="11753"/>
          <a:stretch/>
        </p:blipFill>
        <p:spPr>
          <a:xfrm>
            <a:off x="5365102" y="2948473"/>
            <a:ext cx="6316824" cy="30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6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46F208D-B5E0-749B-48EF-2E068265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382" t="36848" r="34887" b="15013"/>
          <a:stretch/>
        </p:blipFill>
        <p:spPr>
          <a:xfrm>
            <a:off x="391885" y="1796142"/>
            <a:ext cx="6307494" cy="2843439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B41CAB-2FD3-1569-F9BA-AE43003BB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3" t="41140" r="38010" b="11753"/>
          <a:stretch/>
        </p:blipFill>
        <p:spPr>
          <a:xfrm>
            <a:off x="5318448" y="3219479"/>
            <a:ext cx="6382139" cy="30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15042C-7E0A-6842-8BD7-AA1CA6DC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1A0C85-CAC5-C301-1B2C-7065623A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3" t="52521" r="38546" b="2696"/>
          <a:stretch/>
        </p:blipFill>
        <p:spPr>
          <a:xfrm>
            <a:off x="335901" y="1825625"/>
            <a:ext cx="6316825" cy="2900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EB89-E82D-CE8A-1573-1B4BAFBC5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2" t="34658" r="38317" b="17083"/>
          <a:stretch/>
        </p:blipFill>
        <p:spPr>
          <a:xfrm>
            <a:off x="4715791" y="3051208"/>
            <a:ext cx="6955250" cy="34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1D7DFA-1924-88D7-43DE-0D1172E7E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8" t="47647" r="37969" b="5490"/>
          <a:stretch/>
        </p:blipFill>
        <p:spPr>
          <a:xfrm>
            <a:off x="2572332" y="2012238"/>
            <a:ext cx="6334125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2"/>
            <a:ext cx="10515600" cy="1325563"/>
          </a:xfrm>
        </p:spPr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82ECF-E6E7-3A13-F858-F70E8A9F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1" y="1825625"/>
            <a:ext cx="440404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b="1" dirty="0"/>
              <a:t>완전성</a:t>
            </a:r>
            <a:r>
              <a:rPr lang="en-US" altLang="ko-KR" b="1" dirty="0"/>
              <a:t>(Completeness):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b="1" dirty="0"/>
              <a:t>해를 찾을 수 있는지 여부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시간 복잡도</a:t>
            </a:r>
            <a:endParaRPr lang="en-US" altLang="ko-KR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(Time</a:t>
            </a:r>
            <a:r>
              <a:rPr lang="ko-KR" altLang="en-US" b="1" dirty="0"/>
              <a:t> </a:t>
            </a:r>
            <a:r>
              <a:rPr lang="en-US" altLang="ko-KR" b="1" dirty="0"/>
              <a:t>complexity)</a:t>
            </a:r>
          </a:p>
          <a:p>
            <a:pPr>
              <a:lnSpc>
                <a:spcPct val="100000"/>
              </a:lnSpc>
            </a:pPr>
            <a:r>
              <a:rPr lang="ko-KR" altLang="en-US" b="1" dirty="0"/>
              <a:t>메모리 공간 사용정도</a:t>
            </a:r>
            <a:r>
              <a:rPr lang="en-US" altLang="ko-KR" b="1" dirty="0"/>
              <a:t>(Space complexity)</a:t>
            </a:r>
          </a:p>
          <a:p>
            <a:pPr>
              <a:lnSpc>
                <a:spcPct val="100000"/>
              </a:lnSpc>
            </a:pPr>
            <a:r>
              <a:rPr lang="ko-KR" altLang="en-US" b="1" dirty="0"/>
              <a:t>최적의 해에 대한 가능성</a:t>
            </a:r>
            <a:r>
              <a:rPr lang="en-US" altLang="ko-KR" b="1" dirty="0"/>
              <a:t>(Optimality)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Trade off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716BB-DAF7-5D93-83D9-E58331F1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 t="36765" r="42188" b="9853"/>
          <a:stretch/>
        </p:blipFill>
        <p:spPr>
          <a:xfrm>
            <a:off x="251926" y="1629683"/>
            <a:ext cx="7216451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3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2"/>
            <a:ext cx="10515600" cy="1325563"/>
          </a:xfrm>
        </p:spPr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716BB-DAF7-5D93-83D9-E58331F1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 t="36765" r="42188" b="9853"/>
          <a:stretch/>
        </p:blipFill>
        <p:spPr>
          <a:xfrm>
            <a:off x="401217" y="1653365"/>
            <a:ext cx="7748295" cy="4148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C5B47F-7DF9-7D4B-88AD-A0B4A6DEB5B3}"/>
              </a:ext>
            </a:extLst>
          </p:cNvPr>
          <p:cNvSpPr/>
          <p:nvPr/>
        </p:nvSpPr>
        <p:spPr>
          <a:xfrm>
            <a:off x="3956183" y="3354354"/>
            <a:ext cx="233263" cy="3685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C460-F19E-3C4A-7734-A3A03870FA8F}"/>
              </a:ext>
            </a:extLst>
          </p:cNvPr>
          <p:cNvSpPr txBox="1"/>
          <p:nvPr/>
        </p:nvSpPr>
        <p:spPr>
          <a:xfrm>
            <a:off x="8304245" y="2042194"/>
            <a:ext cx="35814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notation : </a:t>
            </a:r>
            <a:r>
              <a:rPr lang="ko-KR" altLang="en-US" sz="2400" b="1" dirty="0"/>
              <a:t>복잡도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3195B9-BC1E-CA99-BE80-1E55AB176958}"/>
              </a:ext>
            </a:extLst>
          </p:cNvPr>
          <p:cNvSpPr/>
          <p:nvPr/>
        </p:nvSpPr>
        <p:spPr>
          <a:xfrm>
            <a:off x="4413377" y="3275045"/>
            <a:ext cx="251927" cy="30791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6D7BF-0C34-85B0-DB11-DCDA4777ECDA}"/>
              </a:ext>
            </a:extLst>
          </p:cNvPr>
          <p:cNvSpPr txBox="1"/>
          <p:nvPr/>
        </p:nvSpPr>
        <p:spPr>
          <a:xfrm>
            <a:off x="8304245" y="2813380"/>
            <a:ext cx="2531462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답이 있는 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Depth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F91EF9-9D41-D1FB-A9B4-CF64837120BE}"/>
              </a:ext>
            </a:extLst>
          </p:cNvPr>
          <p:cNvSpPr/>
          <p:nvPr/>
        </p:nvSpPr>
        <p:spPr>
          <a:xfrm>
            <a:off x="6578082" y="3354354"/>
            <a:ext cx="158617" cy="2939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83582-A0C8-67FF-21CD-304308D8D02C}"/>
              </a:ext>
            </a:extLst>
          </p:cNvPr>
          <p:cNvSpPr txBox="1"/>
          <p:nvPr/>
        </p:nvSpPr>
        <p:spPr>
          <a:xfrm>
            <a:off x="8304246" y="3648267"/>
            <a:ext cx="3256384" cy="83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한 노드에서 펼쳐질 수 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있는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최대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Branch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FD0750B-8A8D-29E2-0196-A5BA2AF01088}"/>
              </a:ext>
            </a:extLst>
          </p:cNvPr>
          <p:cNvSpPr/>
          <p:nvPr/>
        </p:nvSpPr>
        <p:spPr>
          <a:xfrm>
            <a:off x="6680715" y="3242388"/>
            <a:ext cx="317241" cy="293913"/>
          </a:xfrm>
          <a:prstGeom prst="triangl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9BB18-8DE5-6D78-49B2-D0F8A0FD0E4D}"/>
              </a:ext>
            </a:extLst>
          </p:cNvPr>
          <p:cNvSpPr txBox="1"/>
          <p:nvPr/>
        </p:nvSpPr>
        <p:spPr>
          <a:xfrm>
            <a:off x="8304245" y="4792675"/>
            <a:ext cx="3256384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Search</a:t>
            </a:r>
            <a:r>
              <a:rPr lang="ko-KR" altLang="en-US" sz="2400" b="1" dirty="0">
                <a:solidFill>
                  <a:srgbClr val="C00000"/>
                </a:solidFill>
              </a:rPr>
              <a:t>할 </a:t>
            </a:r>
            <a:r>
              <a:rPr lang="en-US" altLang="ko-KR" sz="2400" b="1" dirty="0">
                <a:solidFill>
                  <a:srgbClr val="C00000"/>
                </a:solidFill>
              </a:rPr>
              <a:t>Depth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5553C-B552-5400-4157-73F44FBA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BCB5C-5C6B-907D-C51F-F5F6F007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인공지능에 대한 관점과 튜링 테스트</a:t>
            </a:r>
            <a:endParaRPr lang="en-US" altLang="ko-KR" sz="3600" b="1" dirty="0"/>
          </a:p>
          <a:p>
            <a:endParaRPr lang="en-US" altLang="ko-KR" sz="3600" b="1" dirty="0"/>
          </a:p>
          <a:p>
            <a:r>
              <a:rPr lang="ko-KR" altLang="en-US" sz="3600" b="1" dirty="0"/>
              <a:t>문제의 구성요소</a:t>
            </a:r>
            <a:endParaRPr lang="en-US" altLang="ko-KR" sz="3600" b="1" dirty="0"/>
          </a:p>
          <a:p>
            <a:r>
              <a:rPr lang="en-US" altLang="ko-KR" sz="3600" b="1" dirty="0"/>
              <a:t>Uninformed 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350576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9B6091E-B09D-92E8-D941-EAB0C5F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6" y="3637091"/>
            <a:ext cx="11414448" cy="2539872"/>
          </a:xfrm>
        </p:spPr>
        <p:txBody>
          <a:bodyPr>
            <a:normAutofit/>
          </a:bodyPr>
          <a:lstStyle/>
          <a:p>
            <a:r>
              <a:rPr lang="en-US" altLang="ko-KR" b="1" dirty="0"/>
              <a:t>Humanly		</a:t>
            </a:r>
          </a:p>
          <a:p>
            <a:pPr marL="0" indent="0">
              <a:buNone/>
            </a:pPr>
            <a:r>
              <a:rPr lang="en-US" altLang="ko-KR" dirty="0"/>
              <a:t>-”</a:t>
            </a:r>
            <a:r>
              <a:rPr lang="ko-KR" altLang="en-US" dirty="0"/>
              <a:t>사람</a:t>
            </a:r>
            <a:r>
              <a:rPr lang="en-US" altLang="ko-KR" dirty="0"/>
              <a:t>”</a:t>
            </a:r>
            <a:r>
              <a:rPr lang="ko-KR" altLang="en-US" dirty="0"/>
              <a:t>처럼</a:t>
            </a:r>
            <a:r>
              <a:rPr lang="en-US" altLang="ko-KR" dirty="0"/>
              <a:t>	-</a:t>
            </a:r>
            <a:r>
              <a:rPr lang="ko-KR" altLang="en-US" dirty="0"/>
              <a:t>상식</a:t>
            </a:r>
            <a:r>
              <a:rPr lang="en-US" altLang="ko-KR" dirty="0"/>
              <a:t>&amp;</a:t>
            </a:r>
            <a:r>
              <a:rPr lang="ko-KR" altLang="en-US" dirty="0"/>
              <a:t>사회적 행동</a:t>
            </a:r>
            <a:r>
              <a:rPr lang="en-US" altLang="ko-KR" dirty="0"/>
              <a:t>	-</a:t>
            </a:r>
            <a:r>
              <a:rPr lang="ko-KR" altLang="en-US" dirty="0"/>
              <a:t>전문가 지식</a:t>
            </a:r>
            <a:r>
              <a:rPr lang="en-US" altLang="ko-KR" dirty="0"/>
              <a:t>, </a:t>
            </a:r>
            <a:r>
              <a:rPr lang="ko-KR" altLang="en-US" dirty="0"/>
              <a:t>문제해결능력</a:t>
            </a:r>
            <a:endParaRPr lang="en-US" altLang="ko-KR" dirty="0"/>
          </a:p>
          <a:p>
            <a:r>
              <a:rPr lang="en-US" altLang="ko-KR" b="1" dirty="0"/>
              <a:t>Rationally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수행능력을 극대화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이성적인 모델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47561-B790-E056-01AB-B62CB540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0" t="63902" r="43139" b="15633"/>
          <a:stretch/>
        </p:blipFill>
        <p:spPr>
          <a:xfrm>
            <a:off x="2466107" y="1898779"/>
            <a:ext cx="7259786" cy="153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DDB4FC-F48E-B1C0-FDDC-5B285E397767}"/>
              </a:ext>
            </a:extLst>
          </p:cNvPr>
          <p:cNvSpPr txBox="1"/>
          <p:nvPr/>
        </p:nvSpPr>
        <p:spPr>
          <a:xfrm>
            <a:off x="1212980" y="40681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5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9B6091E-B09D-92E8-D941-EAB0C5F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091"/>
            <a:ext cx="10515600" cy="2539872"/>
          </a:xfrm>
        </p:spPr>
        <p:txBody>
          <a:bodyPr>
            <a:normAutofit/>
          </a:bodyPr>
          <a:lstStyle/>
          <a:p>
            <a:r>
              <a:rPr lang="en-US" altLang="ko-KR" b="1" dirty="0"/>
              <a:t>Thinking humanly </a:t>
            </a:r>
            <a:r>
              <a:rPr lang="en-US" altLang="ko-KR" sz="3200" b="1" dirty="0"/>
              <a:t>≠</a:t>
            </a:r>
            <a:r>
              <a:rPr lang="en-US" altLang="ko-KR" b="1" dirty="0"/>
              <a:t> Acting humanly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인간적 사고 방식 없이 인간처럼 </a:t>
            </a:r>
            <a:r>
              <a:rPr lang="en-US" altLang="ko-KR" b="1" dirty="0"/>
              <a:t>“</a:t>
            </a:r>
            <a:r>
              <a:rPr lang="ko-KR" altLang="en-US" b="1" dirty="0"/>
              <a:t>행동</a:t>
            </a:r>
            <a:r>
              <a:rPr lang="en-US" altLang="ko-KR" b="1" dirty="0"/>
              <a:t>＂</a:t>
            </a:r>
            <a:r>
              <a:rPr lang="ko-KR" altLang="en-US" b="1" dirty="0"/>
              <a:t>할 수 있음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Ex. </a:t>
            </a:r>
            <a:r>
              <a:rPr lang="ko-KR" altLang="en-US" b="1" dirty="0"/>
              <a:t>인간 </a:t>
            </a:r>
            <a:r>
              <a:rPr lang="en-US" altLang="ko-KR" b="1" dirty="0"/>
              <a:t>: </a:t>
            </a:r>
            <a:r>
              <a:rPr lang="ko-KR" altLang="en-US" b="1" dirty="0"/>
              <a:t>영어 문장 이해</a:t>
            </a:r>
            <a:r>
              <a:rPr lang="en-US" altLang="ko-KR" b="1" dirty="0"/>
              <a:t>, </a:t>
            </a:r>
            <a:r>
              <a:rPr lang="ko-KR" altLang="en-US" b="1" dirty="0"/>
              <a:t>생각 </a:t>
            </a:r>
            <a:r>
              <a:rPr lang="en-US" altLang="ko-KR" b="1" dirty="0"/>
              <a:t>-&gt;</a:t>
            </a:r>
            <a:r>
              <a:rPr lang="ko-KR" altLang="en-US" b="1" dirty="0"/>
              <a:t> 번역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기계 </a:t>
            </a:r>
            <a:r>
              <a:rPr lang="en-US" altLang="ko-KR" b="1" dirty="0"/>
              <a:t>: </a:t>
            </a:r>
            <a:r>
              <a:rPr lang="ko-KR" altLang="en-US" b="1" dirty="0"/>
              <a:t>함수 정의</a:t>
            </a:r>
            <a:r>
              <a:rPr lang="en-US" altLang="ko-KR" b="1" dirty="0"/>
              <a:t>(input : </a:t>
            </a:r>
            <a:r>
              <a:rPr lang="ko-KR" altLang="en-US" b="1" dirty="0"/>
              <a:t>영어문장</a:t>
            </a:r>
            <a:r>
              <a:rPr lang="en-US" altLang="ko-KR" b="1" dirty="0"/>
              <a:t>, output : </a:t>
            </a:r>
            <a:r>
              <a:rPr lang="ko-KR" altLang="en-US" b="1" dirty="0"/>
              <a:t>한글문장</a:t>
            </a:r>
            <a:r>
              <a:rPr lang="en-US" altLang="ko-KR" b="1" dirty="0"/>
              <a:t>)(</a:t>
            </a:r>
            <a:r>
              <a:rPr lang="ko-KR" altLang="en-US" b="1" dirty="0"/>
              <a:t>이해</a:t>
            </a:r>
            <a:r>
              <a:rPr lang="en-US" altLang="ko-KR" b="1" dirty="0"/>
              <a:t>x)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47561-B790-E056-01AB-B62CB540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0" t="63902" r="43139" b="15633"/>
          <a:stretch/>
        </p:blipFill>
        <p:spPr>
          <a:xfrm>
            <a:off x="2466107" y="1898779"/>
            <a:ext cx="7259786" cy="153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DDB4FC-F48E-B1C0-FDDC-5B285E397767}"/>
              </a:ext>
            </a:extLst>
          </p:cNvPr>
          <p:cNvSpPr txBox="1"/>
          <p:nvPr/>
        </p:nvSpPr>
        <p:spPr>
          <a:xfrm>
            <a:off x="1212980" y="40681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97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F2182-EB3A-BF2F-A8D9-9B2FE5D8C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448" y="4693301"/>
            <a:ext cx="10515600" cy="2099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튜링 테스트</a:t>
            </a:r>
            <a:endParaRPr lang="en-US" altLang="ko-KR" sz="3200" b="1" dirty="0"/>
          </a:p>
          <a:p>
            <a:r>
              <a:rPr lang="en-US" altLang="ko-KR" sz="3200" dirty="0"/>
              <a:t>Acting humanly </a:t>
            </a:r>
            <a:r>
              <a:rPr lang="ko-KR" altLang="en-US" sz="3200" dirty="0"/>
              <a:t>관점에서의 인공지능 유무판단</a:t>
            </a:r>
            <a:endParaRPr lang="en-US" altLang="ko-KR" sz="3200" dirty="0"/>
          </a:p>
          <a:p>
            <a:r>
              <a:rPr lang="ko-KR" altLang="en-US" sz="3200" dirty="0"/>
              <a:t>컴퓨터와 인간의 </a:t>
            </a:r>
            <a:r>
              <a:rPr lang="ko-KR" altLang="en-US" sz="3200" b="1" dirty="0"/>
              <a:t>행동</a:t>
            </a:r>
            <a:r>
              <a:rPr lang="ko-KR" altLang="en-US" sz="3200" dirty="0"/>
              <a:t>을 구별</a:t>
            </a:r>
            <a:r>
              <a:rPr lang="en-US" altLang="ko-KR" sz="3200" dirty="0"/>
              <a:t> X-&gt; </a:t>
            </a:r>
            <a:r>
              <a:rPr lang="ko-KR" altLang="en-US" sz="3200" dirty="0"/>
              <a:t>인공지능 </a:t>
            </a:r>
            <a:r>
              <a:rPr lang="en-US" altLang="ko-KR" sz="3200" dirty="0"/>
              <a:t>O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25782-20E3-1444-6198-E69DC0357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7" t="32818" r="39082" b="28031"/>
          <a:stretch/>
        </p:blipFill>
        <p:spPr>
          <a:xfrm>
            <a:off x="2649894" y="1728014"/>
            <a:ext cx="6344816" cy="25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문제의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초기 상태</a:t>
            </a:r>
            <a:r>
              <a:rPr lang="en-US" altLang="ko-KR" b="1" dirty="0"/>
              <a:t>(Initial state)</a:t>
            </a:r>
          </a:p>
          <a:p>
            <a:endParaRPr lang="en-US" altLang="ko-KR" b="1" dirty="0"/>
          </a:p>
          <a:p>
            <a:r>
              <a:rPr lang="ko-KR" altLang="en-US" b="1" dirty="0"/>
              <a:t>행위</a:t>
            </a:r>
            <a:r>
              <a:rPr lang="en-US" altLang="ko-KR" b="1" dirty="0"/>
              <a:t>(Possible actions)</a:t>
            </a:r>
          </a:p>
          <a:p>
            <a:endParaRPr lang="en-US" altLang="ko-KR" b="1" dirty="0"/>
          </a:p>
          <a:p>
            <a:r>
              <a:rPr lang="ko-KR" altLang="en-US" b="1" dirty="0"/>
              <a:t>목표</a:t>
            </a:r>
            <a:r>
              <a:rPr lang="en-US" altLang="ko-KR" b="1" dirty="0"/>
              <a:t>(Goal test)</a:t>
            </a:r>
          </a:p>
          <a:p>
            <a:endParaRPr lang="en-US" altLang="ko-KR" b="1" dirty="0"/>
          </a:p>
          <a:p>
            <a:r>
              <a:rPr lang="ko-KR" altLang="en-US" b="1" dirty="0"/>
              <a:t>비용</a:t>
            </a:r>
            <a:r>
              <a:rPr lang="en-US" altLang="ko-KR" b="1" dirty="0"/>
              <a:t>(Path cost)</a:t>
            </a:r>
          </a:p>
        </p:txBody>
      </p:sp>
    </p:spTree>
    <p:extLst>
      <p:ext uri="{BB962C8B-B14F-4D97-AF65-F5344CB8AC3E}">
        <p14:creationId xmlns:p14="http://schemas.microsoft.com/office/powerpoint/2010/main" val="364750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문제의 구성요소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296F0-6DE9-8560-0FD2-64DEB4F4A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6" t="35588" r="44687" b="14559"/>
          <a:stretch/>
        </p:blipFill>
        <p:spPr>
          <a:xfrm>
            <a:off x="494131" y="2167032"/>
            <a:ext cx="5553075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1EA752C-204D-7B8A-8669-EC7ADF34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951" y="1642188"/>
            <a:ext cx="5750571" cy="47212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b="1" dirty="0"/>
              <a:t>Ex) Initial state : Arad</a:t>
            </a:r>
          </a:p>
          <a:p>
            <a:pPr marL="0" indent="0">
              <a:buNone/>
            </a:pPr>
            <a:r>
              <a:rPr lang="en-US" altLang="ko-KR" b="1" dirty="0"/>
              <a:t>Possible actions : f(x) </a:t>
            </a:r>
          </a:p>
          <a:p>
            <a:pPr marL="0" indent="0">
              <a:buNone/>
            </a:pPr>
            <a:r>
              <a:rPr lang="en-US" altLang="ko-KR" b="1" dirty="0"/>
              <a:t>input : state x, </a:t>
            </a:r>
          </a:p>
          <a:p>
            <a:pPr marL="0" indent="0">
              <a:buNone/>
            </a:pPr>
            <a:r>
              <a:rPr lang="en-US" altLang="ko-KR" b="1" dirty="0"/>
              <a:t>return (action, successor)</a:t>
            </a:r>
          </a:p>
          <a:p>
            <a:pPr marL="0" indent="0">
              <a:buNone/>
            </a:pPr>
            <a:r>
              <a:rPr lang="en-US" altLang="ko-KR" b="1" dirty="0"/>
              <a:t>Goal test : x=“at Bucharest”</a:t>
            </a:r>
          </a:p>
          <a:p>
            <a:pPr marL="0" indent="0">
              <a:buNone/>
            </a:pPr>
            <a:r>
              <a:rPr lang="en-US" altLang="ko-KR" b="1" dirty="0"/>
              <a:t>Path cost : </a:t>
            </a:r>
          </a:p>
          <a:p>
            <a:pPr marL="0" indent="0">
              <a:buNone/>
            </a:pPr>
            <a:r>
              <a:rPr lang="en-US" altLang="ko-KR" b="1" dirty="0"/>
              <a:t>Step cost c(</a:t>
            </a:r>
            <a:r>
              <a:rPr lang="en-US" altLang="ko-KR" b="1" dirty="0" err="1"/>
              <a:t>x,a,y</a:t>
            </a:r>
            <a:r>
              <a:rPr lang="en-US" altLang="ko-KR" b="1" dirty="0"/>
              <a:t>)&gt;=0</a:t>
            </a:r>
          </a:p>
          <a:p>
            <a:pPr marL="0" indent="0">
              <a:buNone/>
            </a:pPr>
            <a:r>
              <a:rPr lang="en-US" altLang="ko-KR" b="1" dirty="0"/>
              <a:t>=&gt;Solution : Arad(initial state)</a:t>
            </a:r>
            <a:r>
              <a:rPr lang="ko-KR" altLang="en-US" b="1" dirty="0"/>
              <a:t>에서 </a:t>
            </a:r>
            <a:r>
              <a:rPr lang="en-US" altLang="ko-KR" b="1" dirty="0"/>
              <a:t>Bucharest(goal state)</a:t>
            </a:r>
            <a:r>
              <a:rPr lang="ko-KR" altLang="en-US" b="1" dirty="0"/>
              <a:t>까지의 연속적인 행위</a:t>
            </a:r>
            <a:r>
              <a:rPr lang="en-US" altLang="ko-KR" b="1" dirty="0"/>
              <a:t>(</a:t>
            </a:r>
            <a:r>
              <a:rPr lang="en-US" altLang="ko-KR" b="1" dirty="0" err="1"/>
              <a:t>seauence</a:t>
            </a:r>
            <a:r>
              <a:rPr lang="en-US" altLang="ko-KR" b="1" dirty="0"/>
              <a:t> of actions)</a:t>
            </a:r>
          </a:p>
        </p:txBody>
      </p:sp>
    </p:spTree>
    <p:extLst>
      <p:ext uri="{BB962C8B-B14F-4D97-AF65-F5344CB8AC3E}">
        <p14:creationId xmlns:p14="http://schemas.microsoft.com/office/powerpoint/2010/main" val="41941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b="1" dirty="0"/>
              <a:t>너비 우선 탐색</a:t>
            </a:r>
            <a:r>
              <a:rPr lang="en-US" altLang="ko-KR" b="1" dirty="0"/>
              <a:t>(BFS, Breadth-first search)</a:t>
            </a:r>
          </a:p>
          <a:p>
            <a:r>
              <a:rPr lang="en-US" altLang="ko-KR" b="1" dirty="0"/>
              <a:t>Uniform-cost search</a:t>
            </a:r>
          </a:p>
          <a:p>
            <a:endParaRPr lang="en-US" altLang="ko-KR" b="1" dirty="0"/>
          </a:p>
          <a:p>
            <a:r>
              <a:rPr lang="ko-KR" altLang="en-US" b="1" dirty="0"/>
              <a:t>깊이 우선 탐색</a:t>
            </a:r>
            <a:r>
              <a:rPr lang="en-US" altLang="ko-KR" b="1" dirty="0"/>
              <a:t>(DFS, Depth-first search)</a:t>
            </a:r>
          </a:p>
          <a:p>
            <a:r>
              <a:rPr lang="en-US" altLang="ko-KR" b="1" dirty="0"/>
              <a:t>Depth-limited search</a:t>
            </a:r>
          </a:p>
          <a:p>
            <a:r>
              <a:rPr lang="en-US" altLang="ko-KR" b="1" dirty="0"/>
              <a:t>Iterative deepening search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230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너비 우선 탐색</a:t>
            </a:r>
            <a:r>
              <a:rPr lang="en-US" altLang="ko-KR" b="1" dirty="0"/>
              <a:t>(BFS, Breadth-first search)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펼쳐지지 않은 노드 中 가장 </a:t>
            </a:r>
            <a:r>
              <a:rPr lang="ko-KR" altLang="en-US" b="1" u="sng" dirty="0"/>
              <a:t>얕은</a:t>
            </a:r>
            <a:r>
              <a:rPr lang="ko-KR" altLang="en-US" b="1" dirty="0"/>
              <a:t> 거부터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Fringe=FIIFO queue</a:t>
            </a:r>
          </a:p>
          <a:p>
            <a:pPr marL="0" indent="0">
              <a:buNone/>
            </a:pPr>
            <a:r>
              <a:rPr lang="en-US" altLang="ko-KR" b="1" dirty="0"/>
              <a:t>FIFO= First in First out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A is goal? NO</a:t>
            </a:r>
          </a:p>
          <a:p>
            <a:pPr marL="0" indent="0">
              <a:buNone/>
            </a:pPr>
            <a:r>
              <a:rPr lang="en-US" altLang="ko-KR" b="1" dirty="0"/>
              <a:t>B, C </a:t>
            </a:r>
            <a:r>
              <a:rPr lang="ko-KR" altLang="en-US" b="1" dirty="0"/>
              <a:t>삽입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C34E9-1AEE-33C4-3047-194E6F7A1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4" t="31177" r="39688" b="25588"/>
          <a:stretch/>
        </p:blipFill>
        <p:spPr>
          <a:xfrm>
            <a:off x="5387260" y="3105538"/>
            <a:ext cx="6471946" cy="29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401</Words>
  <Application>Microsoft Office PowerPoint</Application>
  <PresentationFormat>와이드스크린</PresentationFormat>
  <Paragraphs>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인공지능과  문제 해결 및 탐색전략</vt:lpstr>
      <vt:lpstr>목차</vt:lpstr>
      <vt:lpstr>인공지능에 대한 관점과 튜링 테스트</vt:lpstr>
      <vt:lpstr>인공지능에 대한 관점과 튜링 테스트</vt:lpstr>
      <vt:lpstr>인공지능에 대한 관점과 튜링 테스트</vt:lpstr>
      <vt:lpstr>문제의 구성요소</vt:lpstr>
      <vt:lpstr>문제의 구성요소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인공지능과  문제 해결 및 탐색전략</dc:title>
  <dc:creator>381</dc:creator>
  <cp:lastModifiedBy>381</cp:lastModifiedBy>
  <cp:revision>1</cp:revision>
  <dcterms:created xsi:type="dcterms:W3CDTF">2023-06-07T14:13:18Z</dcterms:created>
  <dcterms:modified xsi:type="dcterms:W3CDTF">2023-06-07T15:33:15Z</dcterms:modified>
</cp:coreProperties>
</file>